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Dosis"/>
      <p:regular r:id="rId23"/>
      <p:bold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11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9" roundtripDataSignature="AMtx7mhm9WgtaNxrf42gzx+z5DyTNVmY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1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Dosis-bold.fntdata"/><Relationship Id="rId23" Type="http://schemas.openxmlformats.org/officeDocument/2006/relationships/font" Target="fonts/Dosi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2e2c4f146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2e2c4f146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22e2c4f146_4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7" name="Google Shape;47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8" name="Google Shape;48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3" name="Google Shape;53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4" name="Google Shape;54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3" name="Google Shape;33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1" name="Google Shape;41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3" name="Google Shape;43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1" name="Google Shape;61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491867" y="1647399"/>
            <a:ext cx="4161300" cy="829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MANDALIKA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491867" y="2796059"/>
            <a:ext cx="3478555" cy="830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 Stage 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1"/>
          <p:cNvCxnSpPr/>
          <p:nvPr/>
        </p:nvCxnSpPr>
        <p:spPr>
          <a:xfrm>
            <a:off x="590979" y="2503283"/>
            <a:ext cx="3054645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" name="Google Shape;65;p1"/>
          <p:cNvSpPr txBox="1"/>
          <p:nvPr/>
        </p:nvSpPr>
        <p:spPr>
          <a:xfrm>
            <a:off x="590967" y="3806040"/>
            <a:ext cx="2732700" cy="26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Anggota: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84"/>
              <a:buFont typeface="Dosis"/>
              <a:buChar char="•"/>
            </a:pPr>
            <a:r>
              <a:rPr i="0" lang="en-US" sz="18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Ardilla Safitri</a:t>
            </a:r>
            <a:endParaRPr i="0" sz="18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84"/>
              <a:buFont typeface="Dosis"/>
              <a:buChar char="•"/>
            </a:pPr>
            <a:r>
              <a:rPr i="0" lang="en-US" sz="18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Jonse Kennedy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84"/>
              <a:buFont typeface="Dosis"/>
              <a:buChar char="•"/>
            </a:pPr>
            <a:r>
              <a:rPr i="0" lang="en-US" sz="18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Fakhry Husnul</a:t>
            </a:r>
            <a:endParaRPr i="0" sz="18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84"/>
              <a:buFont typeface="Dosis"/>
              <a:buChar char="•"/>
            </a:pPr>
            <a:r>
              <a:rPr i="0" lang="en-US" sz="18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Lise Listianti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84"/>
              <a:buFont typeface="Dosis"/>
              <a:buChar char="•"/>
            </a:pPr>
            <a:r>
              <a:rPr i="0" lang="en-US" sz="18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Riska  Diah N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84"/>
              <a:buFont typeface="Dosis"/>
              <a:buChar char="•"/>
            </a:pPr>
            <a:r>
              <a:rPr i="0" lang="en-US" sz="1800" u="none" cap="none" strike="noStrik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Arni Cici Suryani</a:t>
            </a:r>
            <a:endParaRPr i="0" sz="1800" u="none" cap="none" strike="noStrik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/>
        </p:nvSpPr>
        <p:spPr>
          <a:xfrm>
            <a:off x="994007" y="437423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ENCODING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994007" y="1083331"/>
            <a:ext cx="977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Strategi encoding: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PreferredLoginDevice, PreferredPaymentMode, Gender: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Label encoding</a:t>
            </a: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; </a:t>
            </a:r>
            <a:endParaRPr b="0" i="0" sz="1400" u="none" cap="none" strike="noStrike">
              <a:solidFill>
                <a:schemeClr val="accent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PreferredOrderCat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&amp; </a:t>
            </a: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MaritalStatus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: one hot encoding</a:t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10623623" y="3586206"/>
            <a:ext cx="1245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Semua feature sudah bertipe numerical (float dan integer)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6" name="Google Shape;156;p15"/>
          <p:cNvPicPr preferRelativeResize="0"/>
          <p:nvPr/>
        </p:nvPicPr>
        <p:blipFill rotWithShape="1">
          <a:blip r:embed="rId3">
            <a:alphaModFix/>
          </a:blip>
          <a:srcRect b="30883" l="4919" r="63842" t="29451"/>
          <a:stretch/>
        </p:blipFill>
        <p:spPr>
          <a:xfrm>
            <a:off x="1078325" y="1883125"/>
            <a:ext cx="5666352" cy="404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 rotWithShape="1">
          <a:blip r:embed="rId4">
            <a:alphaModFix/>
          </a:blip>
          <a:srcRect b="21598" l="4386" r="68622" t="14137"/>
          <a:stretch/>
        </p:blipFill>
        <p:spPr>
          <a:xfrm>
            <a:off x="7045100" y="1883150"/>
            <a:ext cx="3147562" cy="421548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/>
          <p:nvPr/>
        </p:nvSpPr>
        <p:spPr>
          <a:xfrm>
            <a:off x="10069925" y="2717450"/>
            <a:ext cx="427200" cy="3044400"/>
          </a:xfrm>
          <a:prstGeom prst="rightBrace">
            <a:avLst>
              <a:gd fmla="val 8333" name="adj1"/>
              <a:gd fmla="val 49222" name="adj2"/>
            </a:avLst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/>
        </p:nvSpPr>
        <p:spPr>
          <a:xfrm>
            <a:off x="954634" y="353295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SELECTION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954634" y="2156561"/>
            <a:ext cx="4608000" cy="4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Feature yang tidak relevan dibuang diantaranya:</a:t>
            </a:r>
            <a:endParaRPr sz="1200"/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CustomerID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PreferredLoginDevice,  </a:t>
            </a:r>
            <a:endParaRPr sz="1200"/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HourSpendOnApp, </a:t>
            </a:r>
            <a:endParaRPr sz="1200"/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NumberOfAddress, </a:t>
            </a:r>
            <a:endParaRPr sz="1200"/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OrderAmountHikeFromlastYear, </a:t>
            </a:r>
            <a:endParaRPr sz="1200"/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CouponUsed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OrderCount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PreferredPaymentMode_COD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PreferredPaymentMode_Credit Car</a:t>
            </a: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PreferredPaymentMode_DebitCard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PreferredPaymentMode_E wallet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PreferredPaymentMode_UPI'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73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AutoNum type="arabicPeriod"/>
            </a:pPr>
            <a:r>
              <a:rPr lang="en-US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PreferedOrderCat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6466234" y="2114884"/>
            <a:ext cx="5607837" cy="549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Feature yang tersisa dan digunakan:</a:t>
            </a:r>
            <a:endParaRPr b="1" i="0" sz="16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234" y="2535575"/>
            <a:ext cx="4108786" cy="38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800" y="1105178"/>
            <a:ext cx="7505471" cy="85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/>
        </p:nvSpPr>
        <p:spPr>
          <a:xfrm>
            <a:off x="668925" y="150337"/>
            <a:ext cx="7352400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EXTRACTION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1872112" y="4312244"/>
            <a:ext cx="894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4625" lvl="0" marL="174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Feature Extraction dilakukan dengan menambahkan kolom baru yaitu ‘</a:t>
            </a:r>
            <a:r>
              <a:rPr b="0" i="1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OtherRevenue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’ pada dataset</a:t>
            </a:r>
            <a:endParaRPr/>
          </a:p>
          <a:p>
            <a:pPr indent="-174625" lvl="0" marL="1746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Nilai tersebut didapatkan dengan mengalikan antara ‘</a:t>
            </a:r>
            <a:r>
              <a:rPr b="0" i="1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CashbackAmount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’ dengan asumsi nilai cashback yaitu 5%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41214" l="6760" r="2256" t="22912"/>
          <a:stretch/>
        </p:blipFill>
        <p:spPr>
          <a:xfrm>
            <a:off x="668925" y="1188224"/>
            <a:ext cx="11353877" cy="26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11247675" y="1843275"/>
            <a:ext cx="775200" cy="186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835693" y="513468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2777"/>
              <a:buNone/>
            </a:pPr>
            <a:r>
              <a:rPr lang="en-US" sz="4000">
                <a:solidFill>
                  <a:srgbClr val="0198A3"/>
                </a:solidFill>
              </a:rPr>
              <a:t>SPLIT DATA</a:t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835693" y="3527953"/>
            <a:ext cx="293570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Split data dillakukan dengan perbandingan data training: testing sebesar 70:30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575" y="1708867"/>
            <a:ext cx="88487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/>
        </p:nvSpPr>
        <p:spPr>
          <a:xfrm>
            <a:off x="999563" y="4717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HANDLE CLASS IMBALANCE</a:t>
            </a:r>
            <a:endParaRPr/>
          </a:p>
        </p:txBody>
      </p:sp>
      <p:pic>
        <p:nvPicPr>
          <p:cNvPr id="188" name="Google Shape;1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813" y="1169650"/>
            <a:ext cx="1666875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/>
        </p:nvSpPr>
        <p:spPr>
          <a:xfrm>
            <a:off x="3514925" y="1452825"/>
            <a:ext cx="7352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Setelah dilakukan split dataset menjadi : train dan test, selanjutnya dilakukan imbalance pada dataset train.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Adapun hasil imbalance yang digunakan ialah </a:t>
            </a:r>
            <a:r>
              <a:rPr b="1" lang="en-US" sz="1700"/>
              <a:t> SMOTE </a:t>
            </a:r>
            <a:r>
              <a:rPr lang="en-US" sz="1700"/>
              <a:t>dataset.</a:t>
            </a:r>
            <a:endParaRPr sz="1700"/>
          </a:p>
        </p:txBody>
      </p:sp>
      <p:sp>
        <p:nvSpPr>
          <p:cNvPr id="190" name="Google Shape;190;p17"/>
          <p:cNvSpPr/>
          <p:nvPr/>
        </p:nvSpPr>
        <p:spPr>
          <a:xfrm>
            <a:off x="1203475" y="5425275"/>
            <a:ext cx="1775100" cy="126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/>
        </p:nvSpPr>
        <p:spPr>
          <a:xfrm>
            <a:off x="759332" y="324455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DUPLICATED DATA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1199816" y="5408711"/>
            <a:ext cx="7547700" cy="1049700"/>
          </a:xfrm>
          <a:prstGeom prst="rect">
            <a:avLst/>
          </a:prstGeom>
          <a:solidFill>
            <a:srgbClr val="BAF8FF">
              <a:alpha val="17647"/>
            </a:srgbClr>
          </a:solidFill>
          <a:ln>
            <a:noFill/>
          </a:ln>
        </p:spPr>
        <p:txBody>
          <a:bodyPr anchorCtr="0" anchor="ctr" bIns="7935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Setelah dilakukan split data maka pada data tersebut dilakukan pengecekan duplikat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</a:t>
            </a: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embali</a:t>
            </a:r>
            <a:r>
              <a:rPr b="0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Berdasarkan hasil pada setiap variabel xtrain dan yt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rain memiliki 731 duplikat dan sudah dihapus menjadi 0.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825" y="1666154"/>
            <a:ext cx="2995850" cy="9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825" y="3115750"/>
            <a:ext cx="9188800" cy="18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1313550" y="2766763"/>
            <a:ext cx="106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After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1199825" y="1204450"/>
            <a:ext cx="106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Before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1187550" y="2375875"/>
            <a:ext cx="573000" cy="26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1187550" y="4322975"/>
            <a:ext cx="4575300" cy="59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781301" y="318159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2777"/>
              <a:buNone/>
            </a:pPr>
            <a:r>
              <a:rPr lang="en-US" sz="4000">
                <a:solidFill>
                  <a:srgbClr val="0198A3"/>
                </a:solidFill>
              </a:rPr>
              <a:t>DISTRIBUSI DATA</a:t>
            </a:r>
            <a:endParaRPr b="0"/>
          </a:p>
        </p:txBody>
      </p:sp>
      <p:sp>
        <p:nvSpPr>
          <p:cNvPr id="208" name="Google Shape;208;p23"/>
          <p:cNvSpPr txBox="1"/>
          <p:nvPr/>
        </p:nvSpPr>
        <p:spPr>
          <a:xfrm>
            <a:off x="7173195" y="1951308"/>
            <a:ext cx="144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862988" y="1951301"/>
            <a:ext cx="144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13467" l="4826" r="33683" t="19197"/>
          <a:stretch/>
        </p:blipFill>
        <p:spPr>
          <a:xfrm>
            <a:off x="584550" y="2259100"/>
            <a:ext cx="5438626" cy="33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4">
            <a:alphaModFix/>
          </a:blip>
          <a:srcRect b="19789" l="4156" r="34080" t="10944"/>
          <a:stretch/>
        </p:blipFill>
        <p:spPr>
          <a:xfrm>
            <a:off x="6956650" y="2259100"/>
            <a:ext cx="5235355" cy="330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/>
          <p:nvPr/>
        </p:nvSpPr>
        <p:spPr>
          <a:xfrm>
            <a:off x="6228025" y="3514975"/>
            <a:ext cx="3822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2e2c4f146_4_7"/>
          <p:cNvSpPr txBox="1"/>
          <p:nvPr>
            <p:ph type="title"/>
          </p:nvPr>
        </p:nvSpPr>
        <p:spPr>
          <a:xfrm>
            <a:off x="708600" y="55121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19" name="Google Shape;219;g122e2c4f146_4_7"/>
          <p:cNvSpPr txBox="1"/>
          <p:nvPr>
            <p:ph idx="1" type="body"/>
          </p:nvPr>
        </p:nvSpPr>
        <p:spPr>
          <a:xfrm>
            <a:off x="831300" y="1460225"/>
            <a:ext cx="109455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Dataset telah dilakukan pre-processing sehingga menghasilkan 4 bagian </a:t>
            </a:r>
            <a:r>
              <a:rPr lang="en-US"/>
              <a:t>dataset</a:t>
            </a:r>
            <a:r>
              <a:rPr lang="en-US"/>
              <a:t> yang siap digunakan untuk modeling, yaitu Xtrain (4.899 baris), Ytrain (4.899 baris), Xtest (1.687 baris), dan Ytest (1.687 baris).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Feature yang masih digunakan ialah Tenure, CityTier, WarehouseToHom</a:t>
            </a:r>
            <a:r>
              <a:rPr lang="en-US"/>
              <a:t>e, </a:t>
            </a:r>
            <a:r>
              <a:rPr lang="en-US"/>
              <a:t>Gender, NumberOfDeviceRegistered, PreferedOrderCat_Fashion, PreferedOrderCat_Grocery, PreferedOrderCat_Laptop &amp; Accessory, PreferedOrderCat_Mobile Phone, PreferedOrderCat_Others, SatisfactionScore, MaritalStatus, Complain, DaySinceLastOrder, CashbackAmount CashbackAmount_std', OtherRevenue.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Feature extraction ialah OtherRevenue.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/>
          <p:nvPr>
            <p:ph type="title"/>
          </p:nvPr>
        </p:nvSpPr>
        <p:spPr>
          <a:xfrm>
            <a:off x="1001100" y="138646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2777"/>
              <a:buNone/>
            </a:pPr>
            <a:r>
              <a:rPr lang="en-US" sz="4000">
                <a:solidFill>
                  <a:srgbClr val="0198A3"/>
                </a:solidFill>
              </a:rPr>
              <a:t>MISSING DATA</a:t>
            </a:r>
            <a:br>
              <a:rPr lang="en-US" sz="4000">
                <a:solidFill>
                  <a:srgbClr val="0198A3"/>
                </a:solidFill>
              </a:rPr>
            </a:br>
            <a:endParaRPr/>
          </a:p>
        </p:txBody>
      </p:sp>
      <p:sp>
        <p:nvSpPr>
          <p:cNvPr id="71" name="Google Shape;71;p8"/>
          <p:cNvSpPr txBox="1"/>
          <p:nvPr/>
        </p:nvSpPr>
        <p:spPr>
          <a:xfrm>
            <a:off x="4717956" y="1037984"/>
            <a:ext cx="6925505" cy="357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Jumlah data yang missing values cukup besar sehingga kita menggunakan strategi </a:t>
            </a:r>
            <a:r>
              <a:rPr b="1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imputasi </a:t>
            </a: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 asumsi sebagai berikut:</a:t>
            </a:r>
            <a:endParaRPr/>
          </a:p>
          <a:p>
            <a:pPr indent="-228600" lvl="0" marL="347663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Tenure: impute dengan nilai median (distribusi skewed)</a:t>
            </a:r>
            <a:endParaRPr/>
          </a:p>
          <a:p>
            <a:pPr indent="-228600" lvl="0" marL="347663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WarehouseToHome: impute dengan nilai median (distribusi skewed)</a:t>
            </a:r>
            <a:endParaRPr/>
          </a:p>
          <a:p>
            <a:pPr indent="-228600" lvl="0" marL="347663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HourSpendOnApp: impute dengan nilai modus</a:t>
            </a:r>
            <a:endParaRPr/>
          </a:p>
          <a:p>
            <a:pPr indent="-228600" lvl="0" marL="347663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OrderAmountHikeFromlastYear: impute dengan nilai median (distribusi skewed)</a:t>
            </a:r>
            <a:endParaRPr/>
          </a:p>
          <a:p>
            <a:pPr indent="-228600" lvl="0" marL="347663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CouponUsed: impute dengan nilai median (distribusi skewed)</a:t>
            </a:r>
            <a:endParaRPr/>
          </a:p>
          <a:p>
            <a:pPr indent="-228600" lvl="0" marL="347663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OrderCount: impute dengan nilai median (distribusi skewed)</a:t>
            </a:r>
            <a:endParaRPr/>
          </a:p>
          <a:p>
            <a:pPr indent="-228600" lvl="0" marL="347663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DaySinceLastOrder: impute dengan nilai median (distribusi skewed)</a:t>
            </a:r>
            <a:endParaRPr/>
          </a:p>
        </p:txBody>
      </p:sp>
      <p:grpSp>
        <p:nvGrpSpPr>
          <p:cNvPr id="72" name="Google Shape;72;p8"/>
          <p:cNvGrpSpPr/>
          <p:nvPr/>
        </p:nvGrpSpPr>
        <p:grpSpPr>
          <a:xfrm>
            <a:off x="1041720" y="827586"/>
            <a:ext cx="3474721" cy="4114800"/>
            <a:chOff x="1041720" y="1934304"/>
            <a:chExt cx="3474721" cy="4753842"/>
          </a:xfrm>
        </p:grpSpPr>
        <p:pic>
          <p:nvPicPr>
            <p:cNvPr id="73" name="Google Shape;73;p8"/>
            <p:cNvPicPr preferRelativeResize="0"/>
            <p:nvPr/>
          </p:nvPicPr>
          <p:blipFill rotWithShape="1">
            <a:blip r:embed="rId3">
              <a:alphaModFix/>
            </a:blip>
            <a:srcRect b="0" l="0" r="0" t="13678"/>
            <a:stretch/>
          </p:blipFill>
          <p:spPr>
            <a:xfrm>
              <a:off x="1041720" y="1934304"/>
              <a:ext cx="3474721" cy="4753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8"/>
            <p:cNvSpPr/>
            <p:nvPr/>
          </p:nvSpPr>
          <p:spPr>
            <a:xfrm>
              <a:off x="1108649" y="2360166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108649" y="3063683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108649" y="5939297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108649" y="5716749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108649" y="5494200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1108649" y="5255512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1108649" y="3710809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" name="Google Shape;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720" y="4929289"/>
            <a:ext cx="10695481" cy="1790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type="title"/>
          </p:nvPr>
        </p:nvSpPr>
        <p:spPr>
          <a:xfrm>
            <a:off x="999792" y="378276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2777"/>
              <a:buFont typeface="Montserrat"/>
              <a:buNone/>
            </a:pPr>
            <a:r>
              <a:rPr b="1" i="0" lang="en-US" sz="40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MISSING DATA (2)</a:t>
            </a:r>
            <a:br>
              <a:rPr b="1" i="0" lang="en-US" sz="40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/>
          </a:p>
        </p:txBody>
      </p:sp>
      <p:pic>
        <p:nvPicPr>
          <p:cNvPr id="87" name="Google Shape;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3715" y="1982362"/>
            <a:ext cx="3474721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9"/>
          <p:cNvGrpSpPr/>
          <p:nvPr/>
        </p:nvGrpSpPr>
        <p:grpSpPr>
          <a:xfrm>
            <a:off x="1783564" y="1958628"/>
            <a:ext cx="3474721" cy="4114800"/>
            <a:chOff x="1041720" y="1934304"/>
            <a:chExt cx="3474721" cy="4753842"/>
          </a:xfrm>
        </p:grpSpPr>
        <p:pic>
          <p:nvPicPr>
            <p:cNvPr id="89" name="Google Shape;89;p9"/>
            <p:cNvPicPr preferRelativeResize="0"/>
            <p:nvPr/>
          </p:nvPicPr>
          <p:blipFill rotWithShape="1">
            <a:blip r:embed="rId4">
              <a:alphaModFix/>
            </a:blip>
            <a:srcRect b="0" l="0" r="0" t="13678"/>
            <a:stretch/>
          </p:blipFill>
          <p:spPr>
            <a:xfrm>
              <a:off x="1041720" y="1934304"/>
              <a:ext cx="3474721" cy="4753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9"/>
            <p:cNvSpPr/>
            <p:nvPr/>
          </p:nvSpPr>
          <p:spPr>
            <a:xfrm>
              <a:off x="1108649" y="2360166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1108649" y="3063683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1108649" y="5939297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1108649" y="5716749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1108649" y="5494200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1108649" y="5255512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1108649" y="3710809"/>
              <a:ext cx="3291840" cy="228600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9"/>
          <p:cNvSpPr txBox="1"/>
          <p:nvPr/>
        </p:nvSpPr>
        <p:spPr>
          <a:xfrm>
            <a:off x="1172271" y="6205053"/>
            <a:ext cx="5607837" cy="549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telah di imputasi dan sudah tidak ada missing values</a:t>
            </a:r>
            <a:endParaRPr b="1" i="0" sz="16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5715000" y="3254829"/>
            <a:ext cx="772886" cy="6640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1652936" y="1447598"/>
            <a:ext cx="3474722" cy="549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Before</a:t>
            </a:r>
            <a:endParaRPr b="1" i="0" sz="16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9"/>
          <p:cNvSpPr txBox="1"/>
          <p:nvPr/>
        </p:nvSpPr>
        <p:spPr>
          <a:xfrm>
            <a:off x="6780108" y="1441742"/>
            <a:ext cx="3474722" cy="549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After</a:t>
            </a:r>
            <a:endParaRPr b="1" i="0" sz="16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/>
          <p:nvPr/>
        </p:nvSpPr>
        <p:spPr>
          <a:xfrm>
            <a:off x="4164372" y="3351661"/>
            <a:ext cx="6821875" cy="992922"/>
          </a:xfrm>
          <a:prstGeom prst="rect">
            <a:avLst/>
          </a:prstGeom>
          <a:solidFill>
            <a:srgbClr val="BAF8F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Berdasarkan hasil diatas dapat dilihat bahwa pada dataset tersebut tidak memiliki duplicated data.</a:t>
            </a:r>
            <a:endParaRPr b="0" i="0" sz="23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6" name="Google Shape;106;p10"/>
          <p:cNvSpPr txBox="1"/>
          <p:nvPr/>
        </p:nvSpPr>
        <p:spPr>
          <a:xfrm>
            <a:off x="829500" y="430393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DUPLICATED DATA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524" y="1645309"/>
            <a:ext cx="4912394" cy="1195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/>
          <p:nvPr/>
        </p:nvSpPr>
        <p:spPr>
          <a:xfrm>
            <a:off x="847880" y="353311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HANDLE OUTLIER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8200280" y="1329156"/>
            <a:ext cx="3740578" cy="3727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7935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Outlier yang perlu difilter</a:t>
            </a:r>
            <a:endParaRPr b="1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NumberOfAddress 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Tenure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Outlier yang tidak perlu difilter</a:t>
            </a:r>
            <a:endParaRPr b="1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66700" lvl="0" marL="266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WarehouseToHome </a:t>
            </a:r>
            <a:endParaRPr/>
          </a:p>
          <a:p>
            <a:pPr indent="-266700" lvl="0" marL="266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HourSpendOnApp </a:t>
            </a:r>
            <a:endParaRPr/>
          </a:p>
          <a:p>
            <a:pPr indent="-266700" lvl="0" marL="266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NumberOfDeviceRegistered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66700" lvl="0" marL="266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OrderAmountHikeFromlastYear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66700" lvl="0" marL="266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CouponUsed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66700" lvl="0" marL="266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OrderCount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66700" lvl="0" marL="266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DaySinceLastOrder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66700" lvl="0" marL="266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CashbackAmount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847880" y="939923"/>
            <a:ext cx="61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Menggunakan Metode IQR</a:t>
            </a:r>
            <a:endParaRPr/>
          </a:p>
        </p:txBody>
      </p:sp>
      <p:pic>
        <p:nvPicPr>
          <p:cNvPr id="115" name="Google Shape;115;p11"/>
          <p:cNvPicPr preferRelativeResize="0"/>
          <p:nvPr/>
        </p:nvPicPr>
        <p:blipFill rotWithShape="1">
          <a:blip r:embed="rId3">
            <a:alphaModFix/>
          </a:blip>
          <a:srcRect b="12187" l="24731" r="31783" t="52660"/>
          <a:stretch/>
        </p:blipFill>
        <p:spPr>
          <a:xfrm>
            <a:off x="733579" y="1520128"/>
            <a:ext cx="7040977" cy="32015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11"/>
          <p:cNvSpPr txBox="1"/>
          <p:nvPr/>
        </p:nvSpPr>
        <p:spPr>
          <a:xfrm>
            <a:off x="733579" y="5458395"/>
            <a:ext cx="70409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Setelah dilakukan filter terhadap kolom Tenure dan Number Of Address, jumlah baris berkurang sebanyak 8 baris</a:t>
            </a:r>
            <a:endParaRPr b="0" i="0" sz="18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/>
          <p:nvPr/>
        </p:nvSpPr>
        <p:spPr>
          <a:xfrm>
            <a:off x="1223500" y="1637875"/>
            <a:ext cx="50892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Feature yang dilakukan </a:t>
            </a:r>
            <a:r>
              <a:rPr b="1" lang="en-US" sz="1800">
                <a:solidFill>
                  <a:srgbClr val="0198A3"/>
                </a:solidFill>
                <a:latin typeface="Dosis"/>
                <a:ea typeface="Dosis"/>
                <a:cs typeface="Dosis"/>
                <a:sym typeface="Dosis"/>
              </a:rPr>
              <a:t>Log Transformation </a:t>
            </a:r>
            <a:r>
              <a:rPr b="1"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:</a:t>
            </a:r>
            <a:endParaRPr b="1"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•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Tenure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•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WarehouseToHome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•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NumberOfAddress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•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OrderAmountHikeFromlastYear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•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CouponUsed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•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OrderCount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osis"/>
              <a:buChar char="•"/>
            </a:pPr>
            <a:r>
              <a:rPr lang="en-US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DaySinceLastOrder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1041720" y="696642"/>
            <a:ext cx="7352472" cy="599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TRANSFORMATION 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1223494" y="4579204"/>
            <a:ext cx="47334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Feature yang dilakukan </a:t>
            </a:r>
            <a:r>
              <a:rPr b="1" i="0" lang="en-US" sz="1800" u="none" cap="none" strike="noStrike">
                <a:solidFill>
                  <a:srgbClr val="0198A3"/>
                </a:solidFill>
                <a:latin typeface="Dosis"/>
                <a:ea typeface="Dosis"/>
                <a:cs typeface="Dosis"/>
                <a:sym typeface="Dosis"/>
              </a:rPr>
              <a:t>Standardization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: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HourSpendApp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NumberOfDeviceRegistered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SatisfactionScore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CashbackAmount</a:t>
            </a:r>
            <a:endParaRPr b="0" i="0" sz="12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/>
        </p:nvSpPr>
        <p:spPr>
          <a:xfrm>
            <a:off x="1058268" y="693567"/>
            <a:ext cx="4733433" cy="498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Before:</a:t>
            </a:r>
            <a:endParaRPr b="1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Google Shape;129;p12"/>
          <p:cNvSpPr txBox="1"/>
          <p:nvPr/>
        </p:nvSpPr>
        <p:spPr>
          <a:xfrm>
            <a:off x="1058267" y="3719262"/>
            <a:ext cx="4733433" cy="498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After</a:t>
            </a:r>
            <a:r>
              <a:rPr b="1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:</a:t>
            </a:r>
            <a:endParaRPr b="1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0" name="Google Shape;130;p12"/>
          <p:cNvSpPr txBox="1"/>
          <p:nvPr/>
        </p:nvSpPr>
        <p:spPr>
          <a:xfrm>
            <a:off x="9779917" y="4417845"/>
            <a:ext cx="1993580" cy="80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Terlihat data mendekati distribusi normal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31" name="Google Shape;13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050" y="549000"/>
            <a:ext cx="7309201" cy="27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050" y="3825650"/>
            <a:ext cx="7309201" cy="27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/>
          <p:nvPr/>
        </p:nvSpPr>
        <p:spPr>
          <a:xfrm>
            <a:off x="768688" y="479693"/>
            <a:ext cx="3705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Deskripsi data setelah feature transformation</a:t>
            </a:r>
            <a:endParaRPr b="0" i="0" sz="16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025" y="1389193"/>
            <a:ext cx="88963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/>
        </p:nvSpPr>
        <p:spPr>
          <a:xfrm>
            <a:off x="994007" y="426601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FEATURE ENCODING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 rotWithShape="1">
          <a:blip r:embed="rId3">
            <a:alphaModFix/>
          </a:blip>
          <a:srcRect b="7960" l="5971" r="51141" t="16181"/>
          <a:stretch/>
        </p:blipFill>
        <p:spPr>
          <a:xfrm>
            <a:off x="1080432" y="1315753"/>
            <a:ext cx="5228947" cy="520231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/>
        </p:nvSpPr>
        <p:spPr>
          <a:xfrm>
            <a:off x="9248708" y="1389899"/>
            <a:ext cx="2720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Jenis kategori yang memiliki arti sama (</a:t>
            </a: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Mobile Phone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= </a:t>
            </a: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Phone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Credit Card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= </a:t>
            </a: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CC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dan </a:t>
            </a: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COD</a:t>
            </a: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= </a:t>
            </a: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Cash on Delivery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Mobile Phone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=</a:t>
            </a:r>
            <a:r>
              <a:rPr b="0" i="0" lang="en-US" sz="1400" u="none" cap="none" strike="noStrike">
                <a:solidFill>
                  <a:schemeClr val="accent5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) akan di rename.</a:t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5832" y="1389911"/>
            <a:ext cx="2426418" cy="505402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>
            <p:ph type="title"/>
          </p:nvPr>
        </p:nvSpPr>
        <p:spPr>
          <a:xfrm flipH="1">
            <a:off x="1119250" y="886050"/>
            <a:ext cx="102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22"/>
              <a:buNone/>
            </a:pPr>
            <a:r>
              <a:rPr lang="en-US" sz="2000">
                <a:latin typeface="Dosis"/>
                <a:ea typeface="Dosis"/>
                <a:cs typeface="Dosis"/>
                <a:sym typeface="Dosis"/>
              </a:rPr>
              <a:t>Before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 flipH="1">
            <a:off x="6689775" y="886050"/>
            <a:ext cx="102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2"/>
              <a:buFont typeface="Montserrat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</a:t>
            </a: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fter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